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1"/>
  </p:notesMasterIdLst>
  <p:sldIdLst>
    <p:sldId id="299" r:id="rId2"/>
    <p:sldId id="300" r:id="rId3"/>
    <p:sldId id="301" r:id="rId4"/>
    <p:sldId id="298" r:id="rId5"/>
    <p:sldId id="297" r:id="rId6"/>
    <p:sldId id="295" r:id="rId7"/>
    <p:sldId id="296" r:id="rId8"/>
    <p:sldId id="294" r:id="rId9"/>
    <p:sldId id="292" r:id="rId10"/>
  </p:sldIdLst>
  <p:sldSz cx="9144000" cy="6858000" type="screen4x3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336699"/>
    <a:srgbClr val="FFFFCC"/>
    <a:srgbClr val="0064C8"/>
    <a:srgbClr val="0064B4"/>
    <a:srgbClr val="0066CA"/>
    <a:srgbClr val="0066FF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30" autoAdjust="0"/>
  </p:normalViewPr>
  <p:slideViewPr>
    <p:cSldViewPr snapToGrid="0" snapToObjects="1">
      <p:cViewPr varScale="1">
        <p:scale>
          <a:sx n="83" d="100"/>
          <a:sy n="83" d="100"/>
        </p:scale>
        <p:origin x="13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5A52088-FC15-40B6-9ACB-5D0195FAD0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5729" tIns="47864" rIns="95729" bIns="47864" rtlCol="0"/>
          <a:lstStyle>
            <a:lvl1pPr algn="l" eaLnBrk="0" hangingPunct="0">
              <a:defRPr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71A644F-E1D3-4A51-8458-2CF0E1EBBD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5729" tIns="47864" rIns="95729" bIns="47864" rtlCol="0"/>
          <a:lstStyle>
            <a:lvl1pPr algn="r" eaLnBrk="0" hangingPunct="0">
              <a:defRPr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C5D9E67A-77B2-4027-B7F9-DCCFFD53B1F7}" type="datetimeFigureOut">
              <a:rPr lang="zh-TW" altLang="en-US"/>
              <a:pPr>
                <a:defRPr/>
              </a:pPr>
              <a:t>2019/5/26</a:t>
            </a:fld>
            <a:endParaRPr lang="zh-TW" altLang="en-US"/>
          </a:p>
        </p:txBody>
      </p:sp>
      <p:sp>
        <p:nvSpPr>
          <p:cNvPr id="4" name="投影片圖像版面配置區 3">
            <a:extLst>
              <a:ext uri="{FF2B5EF4-FFF2-40B4-BE49-F238E27FC236}">
                <a16:creationId xmlns:a16="http://schemas.microsoft.com/office/drawing/2014/main" id="{B15387B0-E305-498A-8DCC-333BCD8E11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29" tIns="47864" rIns="95729" bIns="4786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>
            <a:extLst>
              <a:ext uri="{FF2B5EF4-FFF2-40B4-BE49-F238E27FC236}">
                <a16:creationId xmlns:a16="http://schemas.microsoft.com/office/drawing/2014/main" id="{15DD34FB-D74C-4378-8C3B-D1CE1D0CA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5337"/>
          </a:xfrm>
          <a:prstGeom prst="rect">
            <a:avLst/>
          </a:prstGeom>
        </p:spPr>
        <p:txBody>
          <a:bodyPr vert="horz" lIns="95729" tIns="47864" rIns="95729" bIns="47864" rtlCol="0"/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575CC7F-8675-4E7E-A08C-334360DE2F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5729" tIns="47864" rIns="95729" bIns="47864" rtlCol="0" anchor="b"/>
          <a:lstStyle>
            <a:lvl1pPr algn="l" eaLnBrk="0" hangingPunct="0">
              <a:defRPr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2D4962-7B93-4F05-B93A-A6F49E61DC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5729" tIns="47864" rIns="95729" bIns="47864" rtlCol="0" anchor="b"/>
          <a:lstStyle>
            <a:lvl1pPr algn="r" eaLnBrk="0" hangingPunct="0">
              <a:defRPr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A6698156-36A4-4033-B8B2-BE536DCB797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6B67C62-64C8-4378-9EB7-6121D39C53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6197B0C-0DAA-4E1E-B8A7-CA37F779C6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91D6363-107C-449B-9DB3-2A118F4075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BC5EE4-46E9-4DDD-AC3D-893F5A69E0C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3169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F07ECB9-1F5B-4286-898F-C71B1FE7AE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3D85863-DA39-4CF8-9FAA-888F020A6F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7707B16-3F16-4037-91D6-48BBF0B498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4833B-5C2E-483F-904D-13422AC4771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12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549275"/>
            <a:ext cx="20574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549275"/>
            <a:ext cx="6019800" cy="55768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4E80CB8-2B61-46F5-B0D3-E80AC18C89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A0176D-1DCE-4230-B2EA-98195405E3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D2D818F-C408-4FBD-A56F-9CE0440616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DDEA8-D39C-495C-8BED-5F6FFFBE0A8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9085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092"/>
            <a:ext cx="8229600" cy="486007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D2B307E-B040-4B3E-B547-22B6F89C0A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E6CA2FE-570A-4D5A-8C3E-FD838E18D1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E8C380D-12B4-4D5F-880D-C9F7BE30F6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C21BE0-C230-4644-85E2-7DC148CFD54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3995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88E05DB-E85A-4FEA-8B62-431D3A21E5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BF60F4B-3F9D-41C3-82EC-4EF90A7650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CAB9858-F08B-4AC6-95CB-E7EAD0E674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C5E9F-8EE0-4B27-805F-B4C8B88BCAA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6492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341438"/>
            <a:ext cx="403860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3860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424BAE9-A009-48C0-B1BB-CA37D3DAA1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3B02F04-FD90-480D-95E5-A6293BF97D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6BFC0A4E-410B-4607-AA5E-D17FA58419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F596FD-0587-4788-9EB9-24D682AE52F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8001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518FF10-3562-4ADE-83BA-5A9482475D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A641CA9-D908-421B-A9E1-0AAC3BED0E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F14813F-5D3C-4BA1-9AB4-17AAE0867D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8B4F3-15C6-4C7B-AC9F-5AC85F3CAD1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33745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14500" y="549275"/>
            <a:ext cx="6972300" cy="576263"/>
          </a:xfrm>
        </p:spPr>
        <p:txBody>
          <a:bodyPr/>
          <a:lstStyle>
            <a:lvl1pPr>
              <a:defRPr>
                <a:latin typeface="+mj-lt"/>
                <a:cs typeface="Aharoni" panose="02010803020104030203" pitchFamily="2" charset="-79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D03F66F-0454-4D4B-A852-3340B5ACF5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86B120B-5612-45DD-AE46-A7734B1A4C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25D638D-23CB-44AD-9528-0BA197CB31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5A3C6-AE72-4EA9-8103-DA00A6B0107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6888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773D3E8-C502-4010-BAFE-86EEAEEFC8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C2A9120-6560-400D-A3FD-5976E3D2F8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3FA0007-C9B7-4F6E-BB39-78B54D1888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2B886-768F-4E92-B093-1152B6CD87F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4551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64B8344-9009-4AC0-802D-8F845A92F1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A468283-8AC2-4ACB-AC54-7B893624CE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AA0C812-915A-485E-A86F-01927977B7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C16612-C64C-4726-BB68-4C89A729474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6257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8B72E05-A844-4DA2-A16A-D39CE697AD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8C27A4B-8920-43EC-A19F-FEC304D660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422F46D-20FE-448E-B913-A9746C504A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BC0D3-02E7-4C86-96F5-23F16A8C208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5130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">
            <a:extLst>
              <a:ext uri="{FF2B5EF4-FFF2-40B4-BE49-F238E27FC236}">
                <a16:creationId xmlns:a16="http://schemas.microsoft.com/office/drawing/2014/main" id="{9D76A71B-C0D8-4047-8103-034491CD0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939B099-9E0D-4625-AB72-32A2BE6866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49275"/>
            <a:ext cx="822960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BE6DE5D-D450-4B87-99C3-DC203386BF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41438"/>
            <a:ext cx="8229600" cy="478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0CEBAE4E-9C3C-40FF-9B4C-6CDBAC46914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81750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D26A8053-DAE7-4224-ACD8-B12BF6B3412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2895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F324C0F1-200C-4403-B4E3-CECACF286B7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750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853ADF89-FB6E-43DF-ABF1-C8BE8489ECF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EDCAB6F-362F-4838-AAC9-86A2188F894E}"/>
              </a:ext>
            </a:extLst>
          </p:cNvPr>
          <p:cNvSpPr txBox="1"/>
          <p:nvPr/>
        </p:nvSpPr>
        <p:spPr>
          <a:xfrm>
            <a:off x="8069263" y="354013"/>
            <a:ext cx="815975" cy="161925"/>
          </a:xfrm>
          <a:prstGeom prst="rect">
            <a:avLst/>
          </a:prstGeom>
          <a:noFill/>
        </p:spPr>
        <p:txBody>
          <a:bodyPr lIns="0" tIns="0" rIns="0" bIns="0" anchor="ctr" anchorCtr="1">
            <a:spAutoFit/>
          </a:bodyPr>
          <a:lstStyle/>
          <a:p>
            <a:pPr eaLnBrk="1" hangingPunct="1">
              <a:defRPr/>
            </a:pPr>
            <a:r>
              <a:rPr lang="en-US" altLang="zh-TW" sz="1050" b="1" i="1" dirty="0">
                <a:solidFill>
                  <a:srgbClr val="A8D2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 KOH</a:t>
            </a:r>
            <a:endParaRPr lang="zh-TW" altLang="en-US" sz="1050" b="1" i="1" dirty="0">
              <a:solidFill>
                <a:srgbClr val="A8D2E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文字方塊 2">
            <a:extLst>
              <a:ext uri="{FF2B5EF4-FFF2-40B4-BE49-F238E27FC236}">
                <a16:creationId xmlns:a16="http://schemas.microsoft.com/office/drawing/2014/main" id="{23A05B32-44A3-4849-A260-7FD593FBE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4725" y="141288"/>
            <a:ext cx="706438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b="1">
                <a:solidFill>
                  <a:srgbClr val="19AAB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葛永年</a:t>
            </a:r>
          </a:p>
        </p:txBody>
      </p:sp>
      <p:grpSp>
        <p:nvGrpSpPr>
          <p:cNvPr id="1034" name="群組 5">
            <a:extLst>
              <a:ext uri="{FF2B5EF4-FFF2-40B4-BE49-F238E27FC236}">
                <a16:creationId xmlns:a16="http://schemas.microsoft.com/office/drawing/2014/main" id="{AE9AF3F1-99F5-4910-86F0-5E99BFD3A4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713" y="3325813"/>
            <a:ext cx="276225" cy="1052512"/>
            <a:chOff x="6440204" y="2181225"/>
            <a:chExt cx="981970" cy="3743850"/>
          </a:xfrm>
        </p:grpSpPr>
        <p:pic>
          <p:nvPicPr>
            <p:cNvPr id="1035" name="Picture 6" descr="C:\Temp\SNAGHTML11d7c46.PNG">
              <a:extLst>
                <a:ext uri="{FF2B5EF4-FFF2-40B4-BE49-F238E27FC236}">
                  <a16:creationId xmlns:a16="http://schemas.microsoft.com/office/drawing/2014/main" id="{1C0AD0E5-8C63-4EE5-A507-3DC34FE19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181225"/>
              <a:ext cx="60007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Picture 8" descr="C:\Temp\SNAGHTML11e1fe4.PNG">
              <a:extLst>
                <a:ext uri="{FF2B5EF4-FFF2-40B4-BE49-F238E27FC236}">
                  <a16:creationId xmlns:a16="http://schemas.microsoft.com/office/drawing/2014/main" id="{DE8F11A1-2A6B-4232-8EB1-A5802D45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6824" y="3559419"/>
              <a:ext cx="895350" cy="1085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" name="Picture 10" descr="C:\Temp\SNAGHTML11e92b3.PNG">
              <a:extLst>
                <a:ext uri="{FF2B5EF4-FFF2-40B4-BE49-F238E27FC236}">
                  <a16:creationId xmlns:a16="http://schemas.microsoft.com/office/drawing/2014/main" id="{DE66FAFC-8F22-4FC5-B4F3-64167EA5C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204" y="4810650"/>
              <a:ext cx="657225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矩形 250">
            <a:extLst>
              <a:ext uri="{FF2B5EF4-FFF2-40B4-BE49-F238E27FC236}">
                <a16:creationId xmlns:a16="http://schemas.microsoft.com/office/drawing/2014/main" id="{CEBFDBD9-7DB4-4BDE-AE7F-23A50823BA67}"/>
              </a:ext>
            </a:extLst>
          </p:cNvPr>
          <p:cNvSpPr/>
          <p:nvPr/>
        </p:nvSpPr>
        <p:spPr bwMode="auto">
          <a:xfrm>
            <a:off x="6446985" y="5329382"/>
            <a:ext cx="2697015" cy="13761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 rtlCol="0" anchor="ctr" anchorCtr="1"/>
          <a:lstStyle/>
          <a:p>
            <a:pPr algn="ctr"/>
            <a:endParaRPr lang="zh-TW" altLang="en-US" sz="1000" normalizeH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31" name="圖片 230">
            <a:extLst>
              <a:ext uri="{FF2B5EF4-FFF2-40B4-BE49-F238E27FC236}">
                <a16:creationId xmlns:a16="http://schemas.microsoft.com/office/drawing/2014/main" id="{B24ED9D8-5CD5-4228-8C1C-94623AD35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622" y="1799556"/>
            <a:ext cx="1115326" cy="1229046"/>
          </a:xfrm>
          <a:prstGeom prst="rect">
            <a:avLst/>
          </a:prstGeom>
        </p:spPr>
      </p:pic>
      <p:grpSp>
        <p:nvGrpSpPr>
          <p:cNvPr id="153" name="群組 152">
            <a:extLst>
              <a:ext uri="{FF2B5EF4-FFF2-40B4-BE49-F238E27FC236}">
                <a16:creationId xmlns:a16="http://schemas.microsoft.com/office/drawing/2014/main" id="{67D9CD33-3BAB-448A-93C1-1CA4B7678F12}"/>
              </a:ext>
            </a:extLst>
          </p:cNvPr>
          <p:cNvGrpSpPr/>
          <p:nvPr/>
        </p:nvGrpSpPr>
        <p:grpSpPr>
          <a:xfrm>
            <a:off x="1636138" y="3856254"/>
            <a:ext cx="7025640" cy="124245"/>
            <a:chOff x="1062182" y="5587989"/>
            <a:chExt cx="7624618" cy="323283"/>
          </a:xfrm>
        </p:grpSpPr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4C8F03F8-B462-43DB-B886-1E50FBBDC465}"/>
                </a:ext>
              </a:extLst>
            </p:cNvPr>
            <p:cNvGrpSpPr/>
            <p:nvPr/>
          </p:nvGrpSpPr>
          <p:grpSpPr>
            <a:xfrm>
              <a:off x="6142669" y="5587989"/>
              <a:ext cx="2544131" cy="323273"/>
              <a:chOff x="187446" y="5588000"/>
              <a:chExt cx="8866908" cy="323274"/>
            </a:xfrm>
          </p:grpSpPr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F14FA1D7-976D-48C0-8FC3-E5165375D953}"/>
                  </a:ext>
                </a:extLst>
              </p:cNvPr>
              <p:cNvSpPr/>
              <p:nvPr/>
            </p:nvSpPr>
            <p:spPr bwMode="auto">
              <a:xfrm>
                <a:off x="187446" y="5588001"/>
                <a:ext cx="738909" cy="32327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6702998A-33CC-4C69-A016-AEEB2D6DD678}"/>
                  </a:ext>
                </a:extLst>
              </p:cNvPr>
              <p:cNvSpPr/>
              <p:nvPr/>
            </p:nvSpPr>
            <p:spPr bwMode="auto">
              <a:xfrm>
                <a:off x="926355" y="5588000"/>
                <a:ext cx="738909" cy="32327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8AD9DCA5-ECFA-4548-8474-FBD997366913}"/>
                  </a:ext>
                </a:extLst>
              </p:cNvPr>
              <p:cNvSpPr/>
              <p:nvPr/>
            </p:nvSpPr>
            <p:spPr bwMode="auto">
              <a:xfrm>
                <a:off x="1665264" y="5588001"/>
                <a:ext cx="738909" cy="32327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CECFBB3E-83DF-4BBE-87A9-9B0C22AC31D6}"/>
                  </a:ext>
                </a:extLst>
              </p:cNvPr>
              <p:cNvSpPr/>
              <p:nvPr/>
            </p:nvSpPr>
            <p:spPr bwMode="auto">
              <a:xfrm>
                <a:off x="2404173" y="5588000"/>
                <a:ext cx="738909" cy="32327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89842563-BB0B-4931-9741-603D36EA5C4D}"/>
                  </a:ext>
                </a:extLst>
              </p:cNvPr>
              <p:cNvSpPr/>
              <p:nvPr/>
            </p:nvSpPr>
            <p:spPr bwMode="auto">
              <a:xfrm>
                <a:off x="3143082" y="5588001"/>
                <a:ext cx="738909" cy="32327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86589D2F-99CD-41FA-A5BB-63650823062D}"/>
                  </a:ext>
                </a:extLst>
              </p:cNvPr>
              <p:cNvSpPr/>
              <p:nvPr/>
            </p:nvSpPr>
            <p:spPr bwMode="auto">
              <a:xfrm>
                <a:off x="3881991" y="5588000"/>
                <a:ext cx="738909" cy="32327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7568874D-E63C-46CE-93B5-B2941F6CD910}"/>
                  </a:ext>
                </a:extLst>
              </p:cNvPr>
              <p:cNvSpPr/>
              <p:nvPr/>
            </p:nvSpPr>
            <p:spPr bwMode="auto">
              <a:xfrm>
                <a:off x="4620900" y="5588001"/>
                <a:ext cx="738909" cy="32327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A94BAF17-B16E-4107-83AB-B39FD6CA715C}"/>
                  </a:ext>
                </a:extLst>
              </p:cNvPr>
              <p:cNvSpPr/>
              <p:nvPr/>
            </p:nvSpPr>
            <p:spPr bwMode="auto">
              <a:xfrm>
                <a:off x="5359809" y="5588000"/>
                <a:ext cx="738909" cy="32327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41D8FA42-5DD8-461B-AE2F-6494F2973EDF}"/>
                  </a:ext>
                </a:extLst>
              </p:cNvPr>
              <p:cNvSpPr/>
              <p:nvPr/>
            </p:nvSpPr>
            <p:spPr bwMode="auto">
              <a:xfrm>
                <a:off x="6098718" y="5588001"/>
                <a:ext cx="738909" cy="32327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90" name="矩形 189">
                <a:extLst>
                  <a:ext uri="{FF2B5EF4-FFF2-40B4-BE49-F238E27FC236}">
                    <a16:creationId xmlns:a16="http://schemas.microsoft.com/office/drawing/2014/main" id="{010483A2-D9AD-4346-B4C7-8CFF9270D06D}"/>
                  </a:ext>
                </a:extLst>
              </p:cNvPr>
              <p:cNvSpPr/>
              <p:nvPr/>
            </p:nvSpPr>
            <p:spPr bwMode="auto">
              <a:xfrm>
                <a:off x="6837627" y="5588000"/>
                <a:ext cx="738909" cy="32327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91" name="矩形 190">
                <a:extLst>
                  <a:ext uri="{FF2B5EF4-FFF2-40B4-BE49-F238E27FC236}">
                    <a16:creationId xmlns:a16="http://schemas.microsoft.com/office/drawing/2014/main" id="{8182F129-60D6-4B20-A91B-07FD80C9A0EC}"/>
                  </a:ext>
                </a:extLst>
              </p:cNvPr>
              <p:cNvSpPr/>
              <p:nvPr/>
            </p:nvSpPr>
            <p:spPr bwMode="auto">
              <a:xfrm>
                <a:off x="7576536" y="5588001"/>
                <a:ext cx="738909" cy="32327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4EF4B8C8-6513-4384-A432-37E17A76570F}"/>
                  </a:ext>
                </a:extLst>
              </p:cNvPr>
              <p:cNvSpPr/>
              <p:nvPr/>
            </p:nvSpPr>
            <p:spPr bwMode="auto">
              <a:xfrm>
                <a:off x="8315445" y="5588000"/>
                <a:ext cx="738909" cy="32327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2FB403AB-596A-42B7-9A22-CCD346B3ADE4}"/>
                </a:ext>
              </a:extLst>
            </p:cNvPr>
            <p:cNvGrpSpPr/>
            <p:nvPr/>
          </p:nvGrpSpPr>
          <p:grpSpPr>
            <a:xfrm>
              <a:off x="3598537" y="5587994"/>
              <a:ext cx="2544131" cy="323273"/>
              <a:chOff x="187446" y="5588000"/>
              <a:chExt cx="8866908" cy="323274"/>
            </a:xfrm>
          </p:grpSpPr>
          <p:sp>
            <p:nvSpPr>
              <p:cNvPr id="169" name="矩形 168">
                <a:extLst>
                  <a:ext uri="{FF2B5EF4-FFF2-40B4-BE49-F238E27FC236}">
                    <a16:creationId xmlns:a16="http://schemas.microsoft.com/office/drawing/2014/main" id="{DC0E8F6C-12FD-4EAF-91E8-DABB3E45CEED}"/>
                  </a:ext>
                </a:extLst>
              </p:cNvPr>
              <p:cNvSpPr/>
              <p:nvPr/>
            </p:nvSpPr>
            <p:spPr bwMode="auto">
              <a:xfrm>
                <a:off x="187446" y="5588001"/>
                <a:ext cx="738909" cy="32327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0" name="矩形 169">
                <a:extLst>
                  <a:ext uri="{FF2B5EF4-FFF2-40B4-BE49-F238E27FC236}">
                    <a16:creationId xmlns:a16="http://schemas.microsoft.com/office/drawing/2014/main" id="{1C40DD98-B2E7-465D-9065-180530DC588B}"/>
                  </a:ext>
                </a:extLst>
              </p:cNvPr>
              <p:cNvSpPr/>
              <p:nvPr/>
            </p:nvSpPr>
            <p:spPr bwMode="auto">
              <a:xfrm>
                <a:off x="926355" y="5588000"/>
                <a:ext cx="738909" cy="32327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1" name="矩形 170">
                <a:extLst>
                  <a:ext uri="{FF2B5EF4-FFF2-40B4-BE49-F238E27FC236}">
                    <a16:creationId xmlns:a16="http://schemas.microsoft.com/office/drawing/2014/main" id="{3F8F7E8C-4034-4B43-B50B-47E72A81ED2D}"/>
                  </a:ext>
                </a:extLst>
              </p:cNvPr>
              <p:cNvSpPr/>
              <p:nvPr/>
            </p:nvSpPr>
            <p:spPr bwMode="auto">
              <a:xfrm>
                <a:off x="1665264" y="5588001"/>
                <a:ext cx="738909" cy="32327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2" name="矩形 171">
                <a:extLst>
                  <a:ext uri="{FF2B5EF4-FFF2-40B4-BE49-F238E27FC236}">
                    <a16:creationId xmlns:a16="http://schemas.microsoft.com/office/drawing/2014/main" id="{4992B281-46A2-43F5-B7AA-B55337998B14}"/>
                  </a:ext>
                </a:extLst>
              </p:cNvPr>
              <p:cNvSpPr/>
              <p:nvPr/>
            </p:nvSpPr>
            <p:spPr bwMode="auto">
              <a:xfrm>
                <a:off x="2404173" y="5588000"/>
                <a:ext cx="738909" cy="32327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7F22539E-12CC-45EC-B7C9-9228E8E66260}"/>
                  </a:ext>
                </a:extLst>
              </p:cNvPr>
              <p:cNvSpPr/>
              <p:nvPr/>
            </p:nvSpPr>
            <p:spPr bwMode="auto">
              <a:xfrm>
                <a:off x="3143082" y="5588001"/>
                <a:ext cx="738909" cy="32327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C23685BF-7B44-404E-BA76-9DD71AD69E13}"/>
                  </a:ext>
                </a:extLst>
              </p:cNvPr>
              <p:cNvSpPr/>
              <p:nvPr/>
            </p:nvSpPr>
            <p:spPr bwMode="auto">
              <a:xfrm>
                <a:off x="3881991" y="5588000"/>
                <a:ext cx="738909" cy="32327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4C77C51E-8655-42CF-9A94-5786BDECABE6}"/>
                  </a:ext>
                </a:extLst>
              </p:cNvPr>
              <p:cNvSpPr/>
              <p:nvPr/>
            </p:nvSpPr>
            <p:spPr bwMode="auto">
              <a:xfrm>
                <a:off x="4620900" y="5588001"/>
                <a:ext cx="738909" cy="32327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25DF08FF-5234-4476-A21D-7B1F28341768}"/>
                  </a:ext>
                </a:extLst>
              </p:cNvPr>
              <p:cNvSpPr/>
              <p:nvPr/>
            </p:nvSpPr>
            <p:spPr bwMode="auto">
              <a:xfrm>
                <a:off x="5359809" y="5588000"/>
                <a:ext cx="738909" cy="32327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CC73B35D-D426-43F3-9927-53BAFA78F21F}"/>
                  </a:ext>
                </a:extLst>
              </p:cNvPr>
              <p:cNvSpPr/>
              <p:nvPr/>
            </p:nvSpPr>
            <p:spPr bwMode="auto">
              <a:xfrm>
                <a:off x="6098718" y="5588001"/>
                <a:ext cx="738909" cy="32327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D52DB495-97A2-4B43-9C80-B4B9DFB87AC2}"/>
                  </a:ext>
                </a:extLst>
              </p:cNvPr>
              <p:cNvSpPr/>
              <p:nvPr/>
            </p:nvSpPr>
            <p:spPr bwMode="auto">
              <a:xfrm>
                <a:off x="6837627" y="5588000"/>
                <a:ext cx="738909" cy="32327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BDD60843-D449-4CC5-8C42-671A8A6E3ED5}"/>
                  </a:ext>
                </a:extLst>
              </p:cNvPr>
              <p:cNvSpPr/>
              <p:nvPr/>
            </p:nvSpPr>
            <p:spPr bwMode="auto">
              <a:xfrm>
                <a:off x="7576536" y="5588001"/>
                <a:ext cx="738909" cy="32327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C0C87517-2E7B-4465-88E3-AB4734EFD7F7}"/>
                  </a:ext>
                </a:extLst>
              </p:cNvPr>
              <p:cNvSpPr/>
              <p:nvPr/>
            </p:nvSpPr>
            <p:spPr bwMode="auto">
              <a:xfrm>
                <a:off x="8315445" y="5588000"/>
                <a:ext cx="738909" cy="32327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53918A34-BB3D-45A5-8E69-C3BE50854D61}"/>
                </a:ext>
              </a:extLst>
            </p:cNvPr>
            <p:cNvGrpSpPr/>
            <p:nvPr/>
          </p:nvGrpSpPr>
          <p:grpSpPr>
            <a:xfrm>
              <a:off x="1062182" y="5587999"/>
              <a:ext cx="2544131" cy="323273"/>
              <a:chOff x="187446" y="5588000"/>
              <a:chExt cx="8866908" cy="323274"/>
            </a:xfrm>
          </p:grpSpPr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E543526A-4837-41F5-896C-E9B74BF68BA2}"/>
                  </a:ext>
                </a:extLst>
              </p:cNvPr>
              <p:cNvSpPr/>
              <p:nvPr/>
            </p:nvSpPr>
            <p:spPr bwMode="auto">
              <a:xfrm>
                <a:off x="187446" y="5588001"/>
                <a:ext cx="738909" cy="32327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7967D332-A9DA-42C0-9818-AFBC511D6026}"/>
                  </a:ext>
                </a:extLst>
              </p:cNvPr>
              <p:cNvSpPr/>
              <p:nvPr/>
            </p:nvSpPr>
            <p:spPr bwMode="auto">
              <a:xfrm>
                <a:off x="926355" y="5588000"/>
                <a:ext cx="738909" cy="32327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32D122F0-7CBA-46DF-94FB-35133E6549B0}"/>
                  </a:ext>
                </a:extLst>
              </p:cNvPr>
              <p:cNvSpPr/>
              <p:nvPr/>
            </p:nvSpPr>
            <p:spPr bwMode="auto">
              <a:xfrm>
                <a:off x="1665264" y="5588001"/>
                <a:ext cx="738909" cy="32327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02FDAB6D-3B9D-4DF8-81F4-7000C7A0882A}"/>
                  </a:ext>
                </a:extLst>
              </p:cNvPr>
              <p:cNvSpPr/>
              <p:nvPr/>
            </p:nvSpPr>
            <p:spPr bwMode="auto">
              <a:xfrm>
                <a:off x="2404173" y="5588000"/>
                <a:ext cx="738909" cy="32327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AB1AD889-FD20-4305-8225-313496F3B25D}"/>
                  </a:ext>
                </a:extLst>
              </p:cNvPr>
              <p:cNvSpPr/>
              <p:nvPr/>
            </p:nvSpPr>
            <p:spPr bwMode="auto">
              <a:xfrm>
                <a:off x="3143082" y="5588001"/>
                <a:ext cx="738909" cy="32327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31E015FF-01A1-4C20-8D61-337C31AF8448}"/>
                  </a:ext>
                </a:extLst>
              </p:cNvPr>
              <p:cNvSpPr/>
              <p:nvPr/>
            </p:nvSpPr>
            <p:spPr bwMode="auto">
              <a:xfrm>
                <a:off x="3881991" y="5588000"/>
                <a:ext cx="738909" cy="32327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B34FBA9C-3992-48D1-AF0B-71B1F6E1860C}"/>
                  </a:ext>
                </a:extLst>
              </p:cNvPr>
              <p:cNvSpPr/>
              <p:nvPr/>
            </p:nvSpPr>
            <p:spPr bwMode="auto">
              <a:xfrm>
                <a:off x="4620900" y="5588001"/>
                <a:ext cx="738909" cy="32327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B860CAA8-6774-40D1-90E3-9468253C4E14}"/>
                  </a:ext>
                </a:extLst>
              </p:cNvPr>
              <p:cNvSpPr/>
              <p:nvPr/>
            </p:nvSpPr>
            <p:spPr bwMode="auto">
              <a:xfrm>
                <a:off x="5359809" y="5588000"/>
                <a:ext cx="738909" cy="32327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5356EAB7-6BD6-473C-83F1-688BFA8B3BBF}"/>
                  </a:ext>
                </a:extLst>
              </p:cNvPr>
              <p:cNvSpPr/>
              <p:nvPr/>
            </p:nvSpPr>
            <p:spPr bwMode="auto">
              <a:xfrm>
                <a:off x="6098718" y="5588001"/>
                <a:ext cx="738909" cy="32327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764B13FC-8A85-486D-9341-135AB6A10D65}"/>
                  </a:ext>
                </a:extLst>
              </p:cNvPr>
              <p:cNvSpPr/>
              <p:nvPr/>
            </p:nvSpPr>
            <p:spPr bwMode="auto">
              <a:xfrm>
                <a:off x="6837627" y="5588000"/>
                <a:ext cx="738909" cy="32327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5EB4E444-0EC5-40E8-9363-00C2431E1FBA}"/>
                  </a:ext>
                </a:extLst>
              </p:cNvPr>
              <p:cNvSpPr/>
              <p:nvPr/>
            </p:nvSpPr>
            <p:spPr bwMode="auto">
              <a:xfrm>
                <a:off x="7576536" y="5588001"/>
                <a:ext cx="738909" cy="32327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BBF47DC6-E1D8-47B0-A692-37D0C42605C2}"/>
                  </a:ext>
                </a:extLst>
              </p:cNvPr>
              <p:cNvSpPr/>
              <p:nvPr/>
            </p:nvSpPr>
            <p:spPr bwMode="auto">
              <a:xfrm>
                <a:off x="8315445" y="5588000"/>
                <a:ext cx="738909" cy="32327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extLst/>
            </p:spPr>
            <p:txBody>
              <a:bodyPr wrap="none" rtlCol="0" anchor="ctr" anchorCtr="1"/>
              <a:lstStyle/>
              <a:p>
                <a:pPr algn="ctr"/>
                <a:endParaRPr lang="zh-TW" altLang="en-US" sz="1050" normalizeH="1" dirty="0">
                  <a:solidFill>
                    <a:srgbClr val="FFFFFF"/>
                  </a:solidFill>
                  <a:latin typeface="+mj-lt"/>
                  <a:cs typeface="Aharoni" panose="02010803020104030203" pitchFamily="2" charset="-79"/>
                </a:endParaRPr>
              </a:p>
            </p:txBody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9F106874-6F5A-4F22-A13C-F70149D84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Multiplicity of Edge/</a:t>
            </a:r>
            <a:r>
              <a:rPr lang="en-US" altLang="zh-TW" dirty="0" err="1"/>
              <a:t>AIoT</a:t>
            </a:r>
            <a:r>
              <a:rPr lang="en-US" altLang="zh-TW" dirty="0"/>
              <a:t> Solutions</a:t>
            </a:r>
            <a:endParaRPr lang="zh-TW" altLang="en-US" dirty="0"/>
          </a:p>
        </p:txBody>
      </p: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57F5F1EC-8504-478E-B393-B9DC2D88C2B5}"/>
              </a:ext>
            </a:extLst>
          </p:cNvPr>
          <p:cNvGrpSpPr/>
          <p:nvPr/>
        </p:nvGrpSpPr>
        <p:grpSpPr>
          <a:xfrm>
            <a:off x="1636138" y="3856252"/>
            <a:ext cx="7025640" cy="124247"/>
            <a:chOff x="1636138" y="3644465"/>
            <a:chExt cx="7025640" cy="126212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40E4C6CC-1C07-457B-835F-647B945FAE97}"/>
                </a:ext>
              </a:extLst>
            </p:cNvPr>
            <p:cNvCxnSpPr>
              <a:cxnSpLocks/>
              <a:stCxn id="39" idx="1"/>
              <a:endCxn id="24" idx="3"/>
            </p:cNvCxnSpPr>
            <p:nvPr/>
          </p:nvCxnSpPr>
          <p:spPr>
            <a:xfrm>
              <a:off x="1636138" y="3705939"/>
              <a:ext cx="702564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50200234-DF86-47AB-8B4D-BCD11BB4D332}"/>
                </a:ext>
              </a:extLst>
            </p:cNvPr>
            <p:cNvCxnSpPr>
              <a:cxnSpLocks/>
            </p:cNvCxnSpPr>
            <p:nvPr/>
          </p:nvCxnSpPr>
          <p:spPr>
            <a:xfrm>
              <a:off x="1636404" y="3646436"/>
              <a:ext cx="0" cy="124241"/>
            </a:xfrm>
            <a:prstGeom prst="line">
              <a:avLst/>
            </a:prstGeom>
            <a:ln w="762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AF67EC48-3E2E-4D5D-A449-A3225610F9A0}"/>
                </a:ext>
              </a:extLst>
            </p:cNvPr>
            <p:cNvCxnSpPr>
              <a:cxnSpLocks/>
            </p:cNvCxnSpPr>
            <p:nvPr/>
          </p:nvCxnSpPr>
          <p:spPr>
            <a:xfrm>
              <a:off x="3980406" y="3646436"/>
              <a:ext cx="0" cy="124241"/>
            </a:xfrm>
            <a:prstGeom prst="line">
              <a:avLst/>
            </a:prstGeom>
            <a:ln w="762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A2137381-A285-4FAE-9629-E4C280C1C5E2}"/>
                </a:ext>
              </a:extLst>
            </p:cNvPr>
            <p:cNvCxnSpPr>
              <a:cxnSpLocks/>
            </p:cNvCxnSpPr>
            <p:nvPr/>
          </p:nvCxnSpPr>
          <p:spPr>
            <a:xfrm>
              <a:off x="6319767" y="3644465"/>
              <a:ext cx="0" cy="124241"/>
            </a:xfrm>
            <a:prstGeom prst="line">
              <a:avLst/>
            </a:prstGeom>
            <a:ln w="762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4A20C048-D89C-4E46-8CAA-257B72651AE9}"/>
                </a:ext>
              </a:extLst>
            </p:cNvPr>
            <p:cNvCxnSpPr>
              <a:cxnSpLocks/>
            </p:cNvCxnSpPr>
            <p:nvPr/>
          </p:nvCxnSpPr>
          <p:spPr>
            <a:xfrm>
              <a:off x="8661778" y="3646436"/>
              <a:ext cx="0" cy="124241"/>
            </a:xfrm>
            <a:prstGeom prst="line">
              <a:avLst/>
            </a:prstGeom>
            <a:ln w="762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D6813E2D-7011-4825-961E-0F389DC84195}"/>
                </a:ext>
              </a:extLst>
            </p:cNvPr>
            <p:cNvCxnSpPr>
              <a:cxnSpLocks/>
            </p:cNvCxnSpPr>
            <p:nvPr/>
          </p:nvCxnSpPr>
          <p:spPr>
            <a:xfrm>
              <a:off x="7489644" y="3645024"/>
              <a:ext cx="0" cy="61200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CE69EA22-35ED-48AB-BDCE-BF9AD15E5FD0}"/>
                </a:ext>
              </a:extLst>
            </p:cNvPr>
            <p:cNvCxnSpPr>
              <a:cxnSpLocks/>
            </p:cNvCxnSpPr>
            <p:nvPr/>
          </p:nvCxnSpPr>
          <p:spPr>
            <a:xfrm>
              <a:off x="5144559" y="3645024"/>
              <a:ext cx="0" cy="61200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3A114806-704A-4A7A-B823-C3332AA2BC02}"/>
                </a:ext>
              </a:extLst>
            </p:cNvPr>
            <p:cNvCxnSpPr>
              <a:cxnSpLocks/>
            </p:cNvCxnSpPr>
            <p:nvPr/>
          </p:nvCxnSpPr>
          <p:spPr>
            <a:xfrm>
              <a:off x="2808272" y="3645024"/>
              <a:ext cx="0" cy="61200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8DB44D1D-DA76-4CE7-8E11-89E1C6D00B11}"/>
              </a:ext>
            </a:extLst>
          </p:cNvPr>
          <p:cNvSpPr txBox="1"/>
          <p:nvPr/>
        </p:nvSpPr>
        <p:spPr>
          <a:xfrm>
            <a:off x="2507415" y="3918374"/>
            <a:ext cx="60144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+mj-lt"/>
              </a:rPr>
              <a:t>2017</a:t>
            </a:r>
            <a:endParaRPr lang="zh-TW" altLang="en-US" sz="1600" b="1" dirty="0">
              <a:latin typeface="+mj-lt"/>
            </a:endParaRP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DC2262A4-F311-4168-A821-E27FFE544259}"/>
              </a:ext>
            </a:extLst>
          </p:cNvPr>
          <p:cNvSpPr txBox="1"/>
          <p:nvPr/>
        </p:nvSpPr>
        <p:spPr>
          <a:xfrm>
            <a:off x="4844334" y="3918373"/>
            <a:ext cx="60144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+mj-lt"/>
              </a:rPr>
              <a:t>2018</a:t>
            </a:r>
            <a:endParaRPr lang="zh-TW" altLang="en-US" sz="1600" b="1" dirty="0">
              <a:latin typeface="+mj-lt"/>
            </a:endParaRP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ED28A4B7-F6A4-40F7-8410-4D85D5E22A39}"/>
              </a:ext>
            </a:extLst>
          </p:cNvPr>
          <p:cNvSpPr txBox="1"/>
          <p:nvPr/>
        </p:nvSpPr>
        <p:spPr>
          <a:xfrm>
            <a:off x="7188920" y="3920456"/>
            <a:ext cx="60144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+mj-lt"/>
              </a:rPr>
              <a:t>2019</a:t>
            </a:r>
            <a:endParaRPr lang="zh-TW" altLang="en-US" sz="1600" b="1" dirty="0">
              <a:latin typeface="+mj-lt"/>
            </a:endParaRPr>
          </a:p>
        </p:txBody>
      </p:sp>
      <p:pic>
        <p:nvPicPr>
          <p:cNvPr id="218" name="圖片 217">
            <a:extLst>
              <a:ext uri="{FF2B5EF4-FFF2-40B4-BE49-F238E27FC236}">
                <a16:creationId xmlns:a16="http://schemas.microsoft.com/office/drawing/2014/main" id="{8FB14252-58B2-4260-AFF2-6B3F542C9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476" y="4612616"/>
            <a:ext cx="1411568" cy="978033"/>
          </a:xfrm>
          <a:prstGeom prst="rect">
            <a:avLst/>
          </a:prstGeom>
        </p:spPr>
      </p:pic>
      <p:cxnSp>
        <p:nvCxnSpPr>
          <p:cNvPr id="220" name="直線單箭頭接點 219">
            <a:extLst>
              <a:ext uri="{FF2B5EF4-FFF2-40B4-BE49-F238E27FC236}">
                <a16:creationId xmlns:a16="http://schemas.microsoft.com/office/drawing/2014/main" id="{F349B7FC-2C85-4AD6-8D7C-5187298742DC}"/>
              </a:ext>
            </a:extLst>
          </p:cNvPr>
          <p:cNvCxnSpPr>
            <a:cxnSpLocks/>
          </p:cNvCxnSpPr>
          <p:nvPr/>
        </p:nvCxnSpPr>
        <p:spPr>
          <a:xfrm flipH="1">
            <a:off x="6784735" y="3028602"/>
            <a:ext cx="207192" cy="827650"/>
          </a:xfrm>
          <a:prstGeom prst="straightConnector1">
            <a:avLst/>
          </a:prstGeom>
          <a:ln w="76200">
            <a:solidFill>
              <a:srgbClr val="FF0000">
                <a:alpha val="66000"/>
              </a:srgbClr>
            </a:solidFill>
            <a:headEnd type="oval"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單箭頭接點 220">
            <a:extLst>
              <a:ext uri="{FF2B5EF4-FFF2-40B4-BE49-F238E27FC236}">
                <a16:creationId xmlns:a16="http://schemas.microsoft.com/office/drawing/2014/main" id="{9017562E-76D2-455B-BE72-9F963DB2064F}"/>
              </a:ext>
            </a:extLst>
          </p:cNvPr>
          <p:cNvCxnSpPr>
            <a:cxnSpLocks/>
          </p:cNvCxnSpPr>
          <p:nvPr/>
        </p:nvCxnSpPr>
        <p:spPr>
          <a:xfrm flipV="1">
            <a:off x="6663158" y="4041219"/>
            <a:ext cx="121577" cy="856496"/>
          </a:xfrm>
          <a:prstGeom prst="straightConnector1">
            <a:avLst/>
          </a:prstGeom>
          <a:ln w="76200">
            <a:solidFill>
              <a:srgbClr val="92D050">
                <a:alpha val="67000"/>
              </a:srgbClr>
            </a:solidFill>
            <a:headEnd type="oval"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單箭頭接點 226">
            <a:extLst>
              <a:ext uri="{FF2B5EF4-FFF2-40B4-BE49-F238E27FC236}">
                <a16:creationId xmlns:a16="http://schemas.microsoft.com/office/drawing/2014/main" id="{D199BE62-76E0-42A3-9935-85A8ED66540C}"/>
              </a:ext>
            </a:extLst>
          </p:cNvPr>
          <p:cNvCxnSpPr>
            <a:cxnSpLocks/>
            <a:endCxn id="175" idx="0"/>
          </p:cNvCxnSpPr>
          <p:nvPr/>
        </p:nvCxnSpPr>
        <p:spPr>
          <a:xfrm flipH="1">
            <a:off x="5243053" y="3028602"/>
            <a:ext cx="1748874" cy="827654"/>
          </a:xfrm>
          <a:prstGeom prst="straightConnector1">
            <a:avLst/>
          </a:prstGeom>
          <a:ln w="76200">
            <a:solidFill>
              <a:srgbClr val="FF0000">
                <a:alpha val="66000"/>
              </a:srgbClr>
            </a:solidFill>
            <a:prstDash val="sysDot"/>
            <a:headEnd type="oval"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2" name="圖片 231">
            <a:extLst>
              <a:ext uri="{FF2B5EF4-FFF2-40B4-BE49-F238E27FC236}">
                <a16:creationId xmlns:a16="http://schemas.microsoft.com/office/drawing/2014/main" id="{C7309B35-E0DB-4A1F-B9D9-41FFEACCB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448" y="2311831"/>
            <a:ext cx="1300414" cy="802189"/>
          </a:xfrm>
          <a:prstGeom prst="rect">
            <a:avLst/>
          </a:prstGeom>
        </p:spPr>
      </p:pic>
      <p:cxnSp>
        <p:nvCxnSpPr>
          <p:cNvPr id="233" name="直線單箭頭接點 232">
            <a:extLst>
              <a:ext uri="{FF2B5EF4-FFF2-40B4-BE49-F238E27FC236}">
                <a16:creationId xmlns:a16="http://schemas.microsoft.com/office/drawing/2014/main" id="{03728CEE-5DAA-4715-92D6-D9BEE077DA45}"/>
              </a:ext>
            </a:extLst>
          </p:cNvPr>
          <p:cNvCxnSpPr>
            <a:cxnSpLocks/>
            <a:endCxn id="163" idx="0"/>
          </p:cNvCxnSpPr>
          <p:nvPr/>
        </p:nvCxnSpPr>
        <p:spPr>
          <a:xfrm>
            <a:off x="2590188" y="2970718"/>
            <a:ext cx="315762" cy="885540"/>
          </a:xfrm>
          <a:prstGeom prst="straightConnector1">
            <a:avLst/>
          </a:prstGeom>
          <a:ln w="76200">
            <a:solidFill>
              <a:srgbClr val="0066CC">
                <a:alpha val="66000"/>
              </a:srgbClr>
            </a:solidFill>
            <a:headEnd type="oval"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6" name="圖片 235">
            <a:extLst>
              <a:ext uri="{FF2B5EF4-FFF2-40B4-BE49-F238E27FC236}">
                <a16:creationId xmlns:a16="http://schemas.microsoft.com/office/drawing/2014/main" id="{1A195C4C-095C-4B82-B759-E143C09A4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558" y="2065469"/>
            <a:ext cx="1662374" cy="745738"/>
          </a:xfrm>
          <a:prstGeom prst="rect">
            <a:avLst/>
          </a:prstGeom>
        </p:spPr>
      </p:pic>
      <p:cxnSp>
        <p:nvCxnSpPr>
          <p:cNvPr id="237" name="直線單箭頭接點 236">
            <a:extLst>
              <a:ext uri="{FF2B5EF4-FFF2-40B4-BE49-F238E27FC236}">
                <a16:creationId xmlns:a16="http://schemas.microsoft.com/office/drawing/2014/main" id="{E9708907-3773-4A40-8AEF-B8A333AF872C}"/>
              </a:ext>
            </a:extLst>
          </p:cNvPr>
          <p:cNvCxnSpPr>
            <a:cxnSpLocks/>
            <a:endCxn id="179" idx="0"/>
          </p:cNvCxnSpPr>
          <p:nvPr/>
        </p:nvCxnSpPr>
        <p:spPr>
          <a:xfrm>
            <a:off x="4604564" y="2878292"/>
            <a:ext cx="1419912" cy="977964"/>
          </a:xfrm>
          <a:prstGeom prst="straightConnector1">
            <a:avLst/>
          </a:prstGeom>
          <a:ln w="76200">
            <a:solidFill>
              <a:srgbClr val="0066CC">
                <a:alpha val="66000"/>
              </a:srgbClr>
            </a:solidFill>
            <a:headEnd type="oval"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文字方塊 246">
            <a:extLst>
              <a:ext uri="{FF2B5EF4-FFF2-40B4-BE49-F238E27FC236}">
                <a16:creationId xmlns:a16="http://schemas.microsoft.com/office/drawing/2014/main" id="{21570AEC-FF22-40DB-A6BB-911E99065DB1}"/>
              </a:ext>
            </a:extLst>
          </p:cNvPr>
          <p:cNvSpPr txBox="1"/>
          <p:nvPr/>
        </p:nvSpPr>
        <p:spPr>
          <a:xfrm>
            <a:off x="6379004" y="1168614"/>
            <a:ext cx="2419922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Google</a:t>
            </a:r>
            <a:endParaRPr lang="en-US" altLang="zh-TW" sz="1600" b="1" dirty="0">
              <a:solidFill>
                <a:srgbClr val="FF0000"/>
              </a:solidFill>
              <a:latin typeface="+mj-lt"/>
            </a:endParaRPr>
          </a:p>
          <a:p>
            <a:pPr algn="r"/>
            <a:r>
              <a:rPr lang="en-US" altLang="zh-TW" sz="1600" b="1" dirty="0">
                <a:latin typeface="+mj-lt"/>
              </a:rPr>
              <a:t>Coral Dev Board &amp; USB Accelerator</a:t>
            </a:r>
            <a:endParaRPr lang="zh-TW" altLang="en-US" sz="1600" b="1" dirty="0">
              <a:latin typeface="+mj-lt"/>
            </a:endParaRPr>
          </a:p>
        </p:txBody>
      </p:sp>
      <p:sp>
        <p:nvSpPr>
          <p:cNvPr id="248" name="文字方塊 247">
            <a:extLst>
              <a:ext uri="{FF2B5EF4-FFF2-40B4-BE49-F238E27FC236}">
                <a16:creationId xmlns:a16="http://schemas.microsoft.com/office/drawing/2014/main" id="{348EE6AA-1065-4BCF-B14F-01ED252EFED7}"/>
              </a:ext>
            </a:extLst>
          </p:cNvPr>
          <p:cNvSpPr txBox="1"/>
          <p:nvPr/>
        </p:nvSpPr>
        <p:spPr>
          <a:xfrm>
            <a:off x="3589024" y="1256102"/>
            <a:ext cx="2419922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66CC"/>
                </a:solidFill>
                <a:latin typeface="+mj-lt"/>
              </a:rPr>
              <a:t>Intel</a:t>
            </a:r>
            <a:endParaRPr lang="en-US" altLang="zh-TW" sz="1600" b="1" dirty="0">
              <a:solidFill>
                <a:srgbClr val="0066CC"/>
              </a:solidFill>
              <a:latin typeface="+mj-lt"/>
            </a:endParaRPr>
          </a:p>
          <a:p>
            <a:pPr algn="ctr"/>
            <a:r>
              <a:rPr lang="en-US" altLang="zh-TW" sz="1600" b="1" dirty="0">
                <a:latin typeface="+mj-lt"/>
              </a:rPr>
              <a:t>Neural Compute Stick 2</a:t>
            </a:r>
          </a:p>
          <a:p>
            <a:pPr algn="ctr"/>
            <a:r>
              <a:rPr lang="en-US" altLang="zh-TW" sz="1600" b="1" dirty="0">
                <a:latin typeface="+mj-lt"/>
              </a:rPr>
              <a:t>(NCS2)</a:t>
            </a:r>
            <a:endParaRPr lang="zh-TW" altLang="en-US" sz="1600" b="1" dirty="0">
              <a:latin typeface="+mj-lt"/>
            </a:endParaRPr>
          </a:p>
        </p:txBody>
      </p:sp>
      <p:sp>
        <p:nvSpPr>
          <p:cNvPr id="249" name="文字方塊 248">
            <a:extLst>
              <a:ext uri="{FF2B5EF4-FFF2-40B4-BE49-F238E27FC236}">
                <a16:creationId xmlns:a16="http://schemas.microsoft.com/office/drawing/2014/main" id="{7530B698-9EB3-45EB-B137-0173B8634F3C}"/>
              </a:ext>
            </a:extLst>
          </p:cNvPr>
          <p:cNvSpPr txBox="1"/>
          <p:nvPr/>
        </p:nvSpPr>
        <p:spPr>
          <a:xfrm>
            <a:off x="993793" y="1573027"/>
            <a:ext cx="2419922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66CC"/>
                </a:solidFill>
                <a:latin typeface="+mj-lt"/>
              </a:rPr>
              <a:t>Intel</a:t>
            </a:r>
            <a:endParaRPr lang="en-US" altLang="zh-TW" sz="1600" b="1" dirty="0">
              <a:solidFill>
                <a:srgbClr val="0066CC"/>
              </a:solidFill>
              <a:latin typeface="+mj-lt"/>
            </a:endParaRPr>
          </a:p>
          <a:p>
            <a:pPr algn="ctr"/>
            <a:r>
              <a:rPr lang="en-US" altLang="zh-TW" sz="1600" b="1" dirty="0">
                <a:latin typeface="+mj-lt"/>
              </a:rPr>
              <a:t>Neural Compute Stick </a:t>
            </a:r>
          </a:p>
          <a:p>
            <a:pPr algn="ctr"/>
            <a:r>
              <a:rPr lang="en-US" altLang="zh-TW" sz="1600" b="1" dirty="0">
                <a:latin typeface="+mj-lt"/>
              </a:rPr>
              <a:t>(NCS)</a:t>
            </a:r>
            <a:endParaRPr lang="zh-TW" altLang="en-US" sz="1600" b="1" dirty="0">
              <a:latin typeface="+mj-lt"/>
            </a:endParaRPr>
          </a:p>
        </p:txBody>
      </p:sp>
      <p:sp>
        <p:nvSpPr>
          <p:cNvPr id="250" name="文字方塊 249">
            <a:extLst>
              <a:ext uri="{FF2B5EF4-FFF2-40B4-BE49-F238E27FC236}">
                <a16:creationId xmlns:a16="http://schemas.microsoft.com/office/drawing/2014/main" id="{77667278-5E39-4522-9D22-698EF1B7D9AD}"/>
              </a:ext>
            </a:extLst>
          </p:cNvPr>
          <p:cNvSpPr txBox="1"/>
          <p:nvPr/>
        </p:nvSpPr>
        <p:spPr>
          <a:xfrm>
            <a:off x="5982159" y="5435802"/>
            <a:ext cx="1886368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TW" sz="2400" b="1" dirty="0" err="1">
                <a:solidFill>
                  <a:srgbClr val="92D050"/>
                </a:solidFill>
                <a:latin typeface="+mj-lt"/>
              </a:rPr>
              <a:t>nVidia</a:t>
            </a:r>
            <a:r>
              <a:rPr lang="en-US" altLang="zh-TW" sz="1600" b="1" dirty="0">
                <a:solidFill>
                  <a:srgbClr val="92D050"/>
                </a:solidFill>
                <a:latin typeface="+mj-lt"/>
              </a:rPr>
              <a:t>  </a:t>
            </a:r>
          </a:p>
          <a:p>
            <a:pPr algn="ctr"/>
            <a:r>
              <a:rPr lang="en-US" altLang="zh-TW" sz="1600" b="1" dirty="0">
                <a:latin typeface="+mj-lt"/>
              </a:rPr>
              <a:t>Jetson Nano</a:t>
            </a:r>
          </a:p>
          <a:p>
            <a:pPr algn="ctr"/>
            <a:r>
              <a:rPr lang="en-US" altLang="zh-TW" sz="1600" b="1" dirty="0">
                <a:latin typeface="+mj-lt"/>
              </a:rPr>
              <a:t>Dev Board</a:t>
            </a:r>
          </a:p>
          <a:p>
            <a:pPr algn="ctr"/>
            <a:r>
              <a:rPr lang="en-US" altLang="zh-TW" sz="1200" i="1" dirty="0">
                <a:latin typeface="+mj-lt"/>
              </a:rPr>
              <a:t>(0.5TFLOP@FP16)</a:t>
            </a:r>
            <a:endParaRPr lang="zh-TW" altLang="en-US" sz="1200" i="1" dirty="0">
              <a:latin typeface="+mj-lt"/>
            </a:endParaRPr>
          </a:p>
        </p:txBody>
      </p:sp>
      <p:pic>
        <p:nvPicPr>
          <p:cNvPr id="254" name="圖片 253">
            <a:extLst>
              <a:ext uri="{FF2B5EF4-FFF2-40B4-BE49-F238E27FC236}">
                <a16:creationId xmlns:a16="http://schemas.microsoft.com/office/drawing/2014/main" id="{414DC4B7-A6C0-4F4B-BA25-003578275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742" y="4261084"/>
            <a:ext cx="1390755" cy="15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圖片 254">
            <a:extLst>
              <a:ext uri="{FF2B5EF4-FFF2-40B4-BE49-F238E27FC236}">
                <a16:creationId xmlns:a16="http://schemas.microsoft.com/office/drawing/2014/main" id="{93FDCA82-AFE8-46E5-B9FD-886652AB53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173" y="4544077"/>
            <a:ext cx="1472968" cy="920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直線單箭頭接點 258">
            <a:extLst>
              <a:ext uri="{FF2B5EF4-FFF2-40B4-BE49-F238E27FC236}">
                <a16:creationId xmlns:a16="http://schemas.microsoft.com/office/drawing/2014/main" id="{83E8AA18-CE7A-409E-A363-13F295736A4B}"/>
              </a:ext>
            </a:extLst>
          </p:cNvPr>
          <p:cNvCxnSpPr>
            <a:cxnSpLocks/>
          </p:cNvCxnSpPr>
          <p:nvPr/>
        </p:nvCxnSpPr>
        <p:spPr>
          <a:xfrm flipV="1">
            <a:off x="4619088" y="3980497"/>
            <a:ext cx="819321" cy="1086428"/>
          </a:xfrm>
          <a:prstGeom prst="straightConnector1">
            <a:avLst/>
          </a:prstGeom>
          <a:ln w="76200">
            <a:solidFill>
              <a:srgbClr val="92D050">
                <a:alpha val="67000"/>
              </a:srgbClr>
            </a:solidFill>
            <a:headEnd type="oval"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單箭頭接點 260">
            <a:extLst>
              <a:ext uri="{FF2B5EF4-FFF2-40B4-BE49-F238E27FC236}">
                <a16:creationId xmlns:a16="http://schemas.microsoft.com/office/drawing/2014/main" id="{D77564A8-0905-4173-A005-F30701EA32BF}"/>
              </a:ext>
            </a:extLst>
          </p:cNvPr>
          <p:cNvCxnSpPr>
            <a:cxnSpLocks/>
            <a:endCxn id="159" idx="2"/>
          </p:cNvCxnSpPr>
          <p:nvPr/>
        </p:nvCxnSpPr>
        <p:spPr>
          <a:xfrm flipH="1" flipV="1">
            <a:off x="2124527" y="3980499"/>
            <a:ext cx="79228" cy="1161212"/>
          </a:xfrm>
          <a:prstGeom prst="straightConnector1">
            <a:avLst/>
          </a:prstGeom>
          <a:ln w="76200">
            <a:solidFill>
              <a:srgbClr val="92D050">
                <a:alpha val="67000"/>
              </a:srgbClr>
            </a:solidFill>
            <a:headEnd type="oval"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文字方塊 263">
            <a:extLst>
              <a:ext uri="{FF2B5EF4-FFF2-40B4-BE49-F238E27FC236}">
                <a16:creationId xmlns:a16="http://schemas.microsoft.com/office/drawing/2014/main" id="{691FD0AC-2C4C-4BE2-8985-4258B0D7CE44}"/>
              </a:ext>
            </a:extLst>
          </p:cNvPr>
          <p:cNvSpPr txBox="1"/>
          <p:nvPr/>
        </p:nvSpPr>
        <p:spPr>
          <a:xfrm>
            <a:off x="2958636" y="5666313"/>
            <a:ext cx="2419922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TW" sz="2400" b="1" dirty="0" err="1">
                <a:solidFill>
                  <a:srgbClr val="92D050"/>
                </a:solidFill>
                <a:latin typeface="+mj-lt"/>
              </a:rPr>
              <a:t>nVidia</a:t>
            </a:r>
            <a:r>
              <a:rPr lang="en-US" altLang="zh-TW" sz="1600" b="1" dirty="0">
                <a:solidFill>
                  <a:srgbClr val="92D050"/>
                </a:solidFill>
                <a:latin typeface="+mj-lt"/>
              </a:rPr>
              <a:t>  </a:t>
            </a:r>
          </a:p>
          <a:p>
            <a:pPr algn="ctr"/>
            <a:r>
              <a:rPr lang="en-US" altLang="zh-TW" sz="1600" b="1" dirty="0">
                <a:latin typeface="+mj-lt"/>
              </a:rPr>
              <a:t>Jetson Xavier</a:t>
            </a:r>
          </a:p>
          <a:p>
            <a:pPr lvl="0" algn="ctr"/>
            <a:r>
              <a:rPr lang="en-US" altLang="zh-TW" sz="1600" b="1" dirty="0">
                <a:latin typeface="+mj-lt"/>
              </a:rPr>
              <a:t>Dev Board</a:t>
            </a:r>
            <a:endParaRPr lang="en-US" altLang="zh-TW" sz="1600" b="1" dirty="0">
              <a:solidFill>
                <a:srgbClr val="000000"/>
              </a:solidFill>
              <a:latin typeface="Calibri"/>
            </a:endParaRPr>
          </a:p>
          <a:p>
            <a:pPr lvl="0" algn="ctr"/>
            <a:r>
              <a:rPr lang="en-US" altLang="zh-TW" sz="1200" i="1" dirty="0">
                <a:solidFill>
                  <a:srgbClr val="000000"/>
                </a:solidFill>
                <a:latin typeface="Calibri"/>
              </a:rPr>
              <a:t>(10TFLOP@FP16)</a:t>
            </a:r>
            <a:endParaRPr lang="zh-TW" altLang="en-US" sz="1200" i="1" dirty="0">
              <a:solidFill>
                <a:srgbClr val="000000"/>
              </a:solidFill>
              <a:latin typeface="Calibri"/>
            </a:endParaRPr>
          </a:p>
          <a:p>
            <a:pPr algn="ctr"/>
            <a:endParaRPr lang="zh-TW" altLang="en-US" sz="1600" b="1" dirty="0">
              <a:latin typeface="+mj-lt"/>
            </a:endParaRPr>
          </a:p>
        </p:txBody>
      </p:sp>
      <p:sp>
        <p:nvSpPr>
          <p:cNvPr id="265" name="文字方塊 264">
            <a:extLst>
              <a:ext uri="{FF2B5EF4-FFF2-40B4-BE49-F238E27FC236}">
                <a16:creationId xmlns:a16="http://schemas.microsoft.com/office/drawing/2014/main" id="{A35B720F-D6A9-4978-AED2-A6CFD3D12983}"/>
              </a:ext>
            </a:extLst>
          </p:cNvPr>
          <p:cNvSpPr txBox="1"/>
          <p:nvPr/>
        </p:nvSpPr>
        <p:spPr>
          <a:xfrm>
            <a:off x="567727" y="5254196"/>
            <a:ext cx="2419922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TW" sz="2400" b="1" dirty="0" err="1">
                <a:solidFill>
                  <a:srgbClr val="92D050"/>
                </a:solidFill>
                <a:latin typeface="+mj-lt"/>
              </a:rPr>
              <a:t>nVidia</a:t>
            </a:r>
            <a:r>
              <a:rPr lang="en-US" altLang="zh-TW" sz="1600" b="1" dirty="0">
                <a:solidFill>
                  <a:srgbClr val="92D050"/>
                </a:solidFill>
                <a:latin typeface="+mj-lt"/>
              </a:rPr>
              <a:t>  </a:t>
            </a:r>
          </a:p>
          <a:p>
            <a:pPr algn="ctr"/>
            <a:r>
              <a:rPr lang="en-US" altLang="zh-TW" sz="1600" b="1" dirty="0">
                <a:latin typeface="+mj-lt"/>
              </a:rPr>
              <a:t>Jetson TX2</a:t>
            </a:r>
          </a:p>
          <a:p>
            <a:pPr lvl="0" algn="ctr"/>
            <a:r>
              <a:rPr lang="en-US" altLang="zh-TW" sz="1600" b="1" dirty="0">
                <a:latin typeface="+mj-lt"/>
              </a:rPr>
              <a:t>Dev Board</a:t>
            </a:r>
            <a:endParaRPr lang="en-US" altLang="zh-TW" sz="1600" b="1" dirty="0">
              <a:solidFill>
                <a:srgbClr val="000000"/>
              </a:solidFill>
              <a:latin typeface="Calibri"/>
            </a:endParaRPr>
          </a:p>
          <a:p>
            <a:pPr lvl="0" algn="ctr"/>
            <a:r>
              <a:rPr lang="en-US" altLang="zh-TW" sz="1200" i="1" dirty="0">
                <a:solidFill>
                  <a:srgbClr val="000000"/>
                </a:solidFill>
                <a:latin typeface="Calibri"/>
              </a:rPr>
              <a:t>(1.3TFLOP@FP16)</a:t>
            </a:r>
            <a:endParaRPr lang="zh-TW" altLang="en-US" sz="1200" i="1" dirty="0">
              <a:solidFill>
                <a:srgbClr val="000000"/>
              </a:solidFill>
              <a:latin typeface="Calibri"/>
            </a:endParaRPr>
          </a:p>
          <a:p>
            <a:pPr algn="ctr"/>
            <a:endParaRPr lang="zh-TW" altLang="en-U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3711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2CC0DD-6F3D-4C7D-9223-6DDEF8F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Inference Accelerator @ Edge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928AC00-0D83-41EA-A759-51A2C124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918" y="4933746"/>
            <a:ext cx="1511282" cy="994117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23BE3FB4-C118-4187-B3D1-88706921A994}"/>
              </a:ext>
            </a:extLst>
          </p:cNvPr>
          <p:cNvGrpSpPr>
            <a:grpSpLocks noChangeAspect="1"/>
          </p:cNvGrpSpPr>
          <p:nvPr/>
        </p:nvGrpSpPr>
        <p:grpSpPr>
          <a:xfrm>
            <a:off x="4301050" y="2946711"/>
            <a:ext cx="1830357" cy="1512035"/>
            <a:chOff x="1596996" y="2101238"/>
            <a:chExt cx="2938523" cy="2427476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13245F9-9282-4C73-A4FA-22A00CBEF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6996" y="2101238"/>
              <a:ext cx="2938523" cy="242747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9DED985-A7C7-4B35-8AE0-BC72B927A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7975" y="2126794"/>
              <a:ext cx="2053005" cy="1334612"/>
            </a:xfrm>
            <a:prstGeom prst="rect">
              <a:avLst/>
            </a:prstGeom>
            <a:ln w="38100">
              <a:solidFill>
                <a:srgbClr val="FFFF00"/>
              </a:solidFill>
              <a:prstDash val="sysDash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B884652-DFFD-4F8F-8E29-3EA89C7526BD}"/>
              </a:ext>
            </a:extLst>
          </p:cNvPr>
          <p:cNvGrpSpPr>
            <a:grpSpLocks noChangeAspect="1"/>
          </p:cNvGrpSpPr>
          <p:nvPr/>
        </p:nvGrpSpPr>
        <p:grpSpPr>
          <a:xfrm>
            <a:off x="6823130" y="2885489"/>
            <a:ext cx="1583054" cy="1076148"/>
            <a:chOff x="5415759" y="2203162"/>
            <a:chExt cx="4527115" cy="3077498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FB6D50F0-C32E-43F6-B09F-527490A0F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5759" y="2203162"/>
              <a:ext cx="4527115" cy="3077498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2B43F3D7-C3E9-49B4-8CDB-A912EEE9D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0749" y="2667406"/>
              <a:ext cx="2465952" cy="2099876"/>
            </a:xfrm>
            <a:prstGeom prst="rect">
              <a:avLst/>
            </a:prstGeom>
            <a:ln w="38100">
              <a:solidFill>
                <a:srgbClr val="FFFF00"/>
              </a:solidFill>
              <a:prstDash val="sysDash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0433CE76-B02B-431B-B8BF-D483BF57F7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623" y="4726189"/>
            <a:ext cx="2039801" cy="155493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5561D8F-0054-48C4-B92E-D538573D0A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7725" y="2124528"/>
            <a:ext cx="378576" cy="373220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49C8F74E-607A-46AB-A0BC-5AFE323E401C}"/>
              </a:ext>
            </a:extLst>
          </p:cNvPr>
          <p:cNvGrpSpPr>
            <a:grpSpLocks noChangeAspect="1"/>
          </p:cNvGrpSpPr>
          <p:nvPr/>
        </p:nvGrpSpPr>
        <p:grpSpPr>
          <a:xfrm>
            <a:off x="2478128" y="2081714"/>
            <a:ext cx="483270" cy="441793"/>
            <a:chOff x="2534884" y="2001484"/>
            <a:chExt cx="3945971" cy="3607298"/>
          </a:xfrm>
        </p:grpSpPr>
        <p:pic>
          <p:nvPicPr>
            <p:cNvPr id="24" name="Picture 6" descr="ãmoneda de 0.05 centavos de dolarãçåçæå°çµæ">
              <a:extLst>
                <a:ext uri="{FF2B5EF4-FFF2-40B4-BE49-F238E27FC236}">
                  <a16:creationId xmlns:a16="http://schemas.microsoft.com/office/drawing/2014/main" id="{4960CE4A-63F9-4195-BE65-CAFAC2E5BB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4884" y="2001484"/>
              <a:ext cx="3607298" cy="3607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14B2729-3629-4556-AE85-5C328F6CD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382680">
              <a:off x="4486828" y="3646369"/>
              <a:ext cx="1994027" cy="1770249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7CD3A0BC-0966-4857-9504-171B923C7E91}"/>
              </a:ext>
            </a:extLst>
          </p:cNvPr>
          <p:cNvGrpSpPr>
            <a:grpSpLocks noChangeAspect="1"/>
          </p:cNvGrpSpPr>
          <p:nvPr/>
        </p:nvGrpSpPr>
        <p:grpSpPr>
          <a:xfrm>
            <a:off x="4786840" y="2061857"/>
            <a:ext cx="781813" cy="481508"/>
            <a:chOff x="1002680" y="4947223"/>
            <a:chExt cx="2401381" cy="1478981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8F3A2765-8E80-482D-ACB4-37FCFDF7E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2680" y="4947223"/>
              <a:ext cx="1491805" cy="1478981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9F7B6DB-C089-41CF-9434-33B68D6A2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399903">
              <a:off x="2028569" y="5022376"/>
              <a:ext cx="1375492" cy="1381061"/>
            </a:xfrm>
            <a:prstGeom prst="rect">
              <a:avLst/>
            </a:prstGeom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EAC66693-178A-4912-8B16-1B05BEA3C4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0334" y="4554249"/>
            <a:ext cx="2137008" cy="1471821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125D4171-A630-4D4D-9198-43C11ABD97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05958" y="3052366"/>
            <a:ext cx="1905761" cy="713349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1BAF6D53-FA6A-443A-AB25-C495344622C0}"/>
              </a:ext>
            </a:extLst>
          </p:cNvPr>
          <p:cNvSpPr/>
          <p:nvPr/>
        </p:nvSpPr>
        <p:spPr>
          <a:xfrm>
            <a:off x="6837040" y="6094158"/>
            <a:ext cx="1555234" cy="584775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altLang="zh-TW" sz="1600" b="1" dirty="0">
                <a:latin typeface="+mj-lt"/>
              </a:rPr>
              <a:t>Coral Dev Board</a:t>
            </a:r>
          </a:p>
          <a:p>
            <a:pPr algn="ctr"/>
            <a:r>
              <a:rPr lang="en-US" altLang="zh-TW" sz="1600" b="1" dirty="0">
                <a:latin typeface="+mj-lt"/>
              </a:rPr>
              <a:t>(US$150)</a:t>
            </a:r>
            <a:endParaRPr lang="zh-TW" altLang="en-US" sz="1600" dirty="0">
              <a:latin typeface="+mj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45E8735-50B1-497C-8462-359CB4FF56F8}"/>
              </a:ext>
            </a:extLst>
          </p:cNvPr>
          <p:cNvSpPr/>
          <p:nvPr/>
        </p:nvSpPr>
        <p:spPr>
          <a:xfrm>
            <a:off x="4192003" y="6100327"/>
            <a:ext cx="2161040" cy="584775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altLang="zh-TW" sz="1600" b="1" dirty="0">
                <a:latin typeface="+mj-lt"/>
              </a:rPr>
              <a:t>Jetson Nano Dev Board</a:t>
            </a:r>
          </a:p>
          <a:p>
            <a:pPr algn="ctr"/>
            <a:r>
              <a:rPr lang="en-US" altLang="zh-TW" sz="1600" b="1" dirty="0">
                <a:latin typeface="+mj-lt"/>
              </a:rPr>
              <a:t>(US$129)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D9F1C86-F56F-4269-B94A-68E1ABF0A8C6}"/>
              </a:ext>
            </a:extLst>
          </p:cNvPr>
          <p:cNvSpPr/>
          <p:nvPr/>
        </p:nvSpPr>
        <p:spPr>
          <a:xfrm>
            <a:off x="1886031" y="6123325"/>
            <a:ext cx="1545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b="1" dirty="0">
                <a:latin typeface="+mj-lt"/>
              </a:rPr>
              <a:t>NCS2 (US$99) + </a:t>
            </a:r>
          </a:p>
          <a:p>
            <a:pPr algn="ctr"/>
            <a:r>
              <a:rPr lang="en-US" altLang="zh-TW" sz="1600" b="1" dirty="0">
                <a:latin typeface="+mj-lt"/>
              </a:rPr>
              <a:t>Raspberry Pi</a:t>
            </a:r>
            <a:endParaRPr lang="zh-TW" altLang="en-US" sz="1600" b="1" dirty="0">
              <a:latin typeface="+mj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23049F-2D36-4CF7-8C92-2CADE338E960}"/>
              </a:ext>
            </a:extLst>
          </p:cNvPr>
          <p:cNvSpPr/>
          <p:nvPr/>
        </p:nvSpPr>
        <p:spPr bwMode="auto">
          <a:xfrm>
            <a:off x="7558524" y="3450825"/>
            <a:ext cx="97671" cy="97155"/>
          </a:xfrm>
          <a:prstGeom prst="rect">
            <a:avLst/>
          </a:prstGeom>
          <a:noFill/>
          <a:ln w="12700" cap="flat">
            <a:solidFill>
              <a:srgbClr val="FF0000"/>
            </a:solidFill>
            <a:round/>
            <a:headEnd/>
            <a:tailEnd/>
          </a:ln>
          <a:effectLst/>
          <a:extLst/>
        </p:spPr>
        <p:txBody>
          <a:bodyPr wrap="none" rtlCol="0" anchor="ctr" anchorCtr="1"/>
          <a:lstStyle/>
          <a:p>
            <a:pPr algn="ctr"/>
            <a:endParaRPr lang="zh-TW" altLang="en-US" sz="1050" normalizeH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EEEB001-AC51-4885-A86B-C30810AB648A}"/>
              </a:ext>
            </a:extLst>
          </p:cNvPr>
          <p:cNvSpPr/>
          <p:nvPr/>
        </p:nvSpPr>
        <p:spPr bwMode="auto">
          <a:xfrm>
            <a:off x="4794885" y="3220320"/>
            <a:ext cx="430530" cy="428625"/>
          </a:xfrm>
          <a:prstGeom prst="rect">
            <a:avLst/>
          </a:prstGeom>
          <a:noFill/>
          <a:ln w="12700" cap="flat">
            <a:solidFill>
              <a:srgbClr val="FF0000"/>
            </a:solidFill>
            <a:round/>
            <a:headEnd/>
            <a:tailEnd/>
          </a:ln>
          <a:effectLst/>
          <a:extLst/>
        </p:spPr>
        <p:txBody>
          <a:bodyPr wrap="none" rtlCol="0" anchor="ctr" anchorCtr="1"/>
          <a:lstStyle/>
          <a:p>
            <a:pPr algn="ctr"/>
            <a:endParaRPr lang="zh-TW" altLang="en-US" sz="1050" normalizeH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B02CCC6-2AB5-44ED-9A38-F4510BAADDAE}"/>
              </a:ext>
            </a:extLst>
          </p:cNvPr>
          <p:cNvSpPr/>
          <p:nvPr/>
        </p:nvSpPr>
        <p:spPr bwMode="auto">
          <a:xfrm>
            <a:off x="2351171" y="3333668"/>
            <a:ext cx="211054" cy="193358"/>
          </a:xfrm>
          <a:prstGeom prst="rect">
            <a:avLst/>
          </a:prstGeom>
          <a:noFill/>
          <a:ln w="12700" cap="flat">
            <a:solidFill>
              <a:srgbClr val="FF0000"/>
            </a:solidFill>
            <a:round/>
            <a:headEnd/>
            <a:tailEnd/>
          </a:ln>
          <a:effectLst/>
          <a:extLst/>
        </p:spPr>
        <p:txBody>
          <a:bodyPr wrap="none" rtlCol="0" anchor="ctr" anchorCtr="1"/>
          <a:lstStyle/>
          <a:p>
            <a:pPr algn="ctr"/>
            <a:endParaRPr lang="zh-TW" altLang="en-US" sz="1050" normalizeH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AABC859-B56F-4D5E-8811-9D709DDC4506}"/>
              </a:ext>
            </a:extLst>
          </p:cNvPr>
          <p:cNvSpPr/>
          <p:nvPr/>
        </p:nvSpPr>
        <p:spPr>
          <a:xfrm>
            <a:off x="7128757" y="1277015"/>
            <a:ext cx="10871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Google</a:t>
            </a:r>
          </a:p>
          <a:p>
            <a:pPr algn="ctr"/>
            <a:r>
              <a:rPr lang="en-US" altLang="zh-TW" b="1" dirty="0">
                <a:latin typeface="+mj-lt"/>
              </a:rPr>
              <a:t>Edge TPU</a:t>
            </a:r>
            <a:endParaRPr lang="zh-TW" altLang="en-US" dirty="0">
              <a:latin typeface="+mj-lt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C3B1172-3262-42B0-A81F-C1876D95F7B2}"/>
              </a:ext>
            </a:extLst>
          </p:cNvPr>
          <p:cNvSpPr/>
          <p:nvPr/>
        </p:nvSpPr>
        <p:spPr>
          <a:xfrm>
            <a:off x="4520686" y="1277015"/>
            <a:ext cx="135966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err="1">
                <a:solidFill>
                  <a:srgbClr val="92D050"/>
                </a:solidFill>
                <a:latin typeface="+mj-lt"/>
              </a:rPr>
              <a:t>nVidia</a:t>
            </a:r>
            <a:endParaRPr lang="en-US" altLang="zh-TW" sz="2400" b="1" dirty="0">
              <a:solidFill>
                <a:srgbClr val="92D050"/>
              </a:solidFill>
              <a:latin typeface="+mj-lt"/>
            </a:endParaRPr>
          </a:p>
          <a:p>
            <a:pPr algn="ctr"/>
            <a:r>
              <a:rPr lang="en-US" altLang="zh-TW" b="1" dirty="0">
                <a:latin typeface="+mj-lt"/>
              </a:rPr>
              <a:t>Jetson Nano</a:t>
            </a:r>
            <a:endParaRPr lang="zh-TW" altLang="en-US" dirty="0">
              <a:latin typeface="+mj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1EB3808-FEB4-462F-9170-D755DE26B576}"/>
              </a:ext>
            </a:extLst>
          </p:cNvPr>
          <p:cNvSpPr/>
          <p:nvPr/>
        </p:nvSpPr>
        <p:spPr>
          <a:xfrm>
            <a:off x="2188290" y="1281805"/>
            <a:ext cx="105028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66CC"/>
                </a:solidFill>
                <a:latin typeface="+mj-lt"/>
              </a:rPr>
              <a:t>Intel</a:t>
            </a:r>
          </a:p>
          <a:p>
            <a:pPr algn="ctr"/>
            <a:r>
              <a:rPr lang="en-US" altLang="zh-TW" b="1" dirty="0">
                <a:latin typeface="+mj-lt"/>
              </a:rPr>
              <a:t>Myriad X</a:t>
            </a:r>
            <a:endParaRPr lang="zh-TW" altLang="en-US" dirty="0">
              <a:latin typeface="+mj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91AA544-4633-4E3A-A10D-ED340A908C76}"/>
              </a:ext>
            </a:extLst>
          </p:cNvPr>
          <p:cNvSpPr/>
          <p:nvPr/>
        </p:nvSpPr>
        <p:spPr bwMode="auto">
          <a:xfrm>
            <a:off x="2106930" y="3220320"/>
            <a:ext cx="1384936" cy="366795"/>
          </a:xfrm>
          <a:prstGeom prst="rect">
            <a:avLst/>
          </a:prstGeom>
          <a:noFill/>
          <a:ln w="38100" cap="flat">
            <a:solidFill>
              <a:srgbClr val="FFFF00"/>
            </a:solidFill>
            <a:prstDash val="sysDash"/>
            <a:round/>
            <a:headEnd/>
            <a:tailEnd/>
          </a:ln>
          <a:effectLst/>
          <a:extLst/>
        </p:spPr>
        <p:txBody>
          <a:bodyPr wrap="none" rtlCol="0" anchor="ctr" anchorCtr="1"/>
          <a:lstStyle/>
          <a:p>
            <a:pPr algn="ctr"/>
            <a:endParaRPr lang="zh-TW" altLang="en-US" sz="1050" normalizeH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96098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E322EE-404D-4F16-8D8E-40EA9021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4.bp.blogspot.com/-h26W0hJxSEs/XKA_y4ozhhI/AAAAAAAABKc/jjuJ1781cQg0wMMBfz44ISo5jXuOEYyrwCEwYBhgL/s1600/AI_Board_Table_1.PNG">
            <a:extLst>
              <a:ext uri="{FF2B5EF4-FFF2-40B4-BE49-F238E27FC236}">
                <a16:creationId xmlns:a16="http://schemas.microsoft.com/office/drawing/2014/main" id="{183A9AE4-2B72-4C7D-8A05-2695522E2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1575"/>
            <a:ext cx="91440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514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45F74E-A1B9-43C5-8175-5DB41824F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D9479B-9E29-4C8A-B092-4EA1F7BFA3CE}"/>
              </a:ext>
            </a:extLst>
          </p:cNvPr>
          <p:cNvSpPr txBox="1"/>
          <p:nvPr/>
        </p:nvSpPr>
        <p:spPr>
          <a:xfrm>
            <a:off x="293857" y="2228671"/>
            <a:ext cx="9104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+mj-lt"/>
              </a:rPr>
              <a:t>nV</a:t>
            </a:r>
            <a:r>
              <a:rPr lang="en-US" altLang="zh-TW" dirty="0">
                <a:latin typeface="+mj-lt"/>
              </a:rPr>
              <a:t> Jetson TX1 Nov/10’15 @CES’15, US$299, 1TFLOP (FP16)</a:t>
            </a:r>
          </a:p>
          <a:p>
            <a:r>
              <a:rPr lang="en-US" altLang="zh-TW" dirty="0" err="1">
                <a:latin typeface="+mj-lt"/>
              </a:rPr>
              <a:t>nV</a:t>
            </a:r>
            <a:r>
              <a:rPr lang="en-US" altLang="zh-TW" dirty="0">
                <a:latin typeface="+mj-lt"/>
              </a:rPr>
              <a:t> Jetson TX2 Mar’17, US$399, 1.3TFLOP (FP16)</a:t>
            </a:r>
          </a:p>
          <a:p>
            <a:r>
              <a:rPr lang="en-US" altLang="zh-TW" dirty="0" err="1">
                <a:latin typeface="+mj-lt"/>
              </a:rPr>
              <a:t>nV</a:t>
            </a:r>
            <a:r>
              <a:rPr lang="en-US" altLang="zh-TW" dirty="0">
                <a:latin typeface="+mj-lt"/>
              </a:rPr>
              <a:t> Jetson Xavier Aug’18, US$,1099, 11TFLOP (FP16)</a:t>
            </a:r>
          </a:p>
          <a:p>
            <a:r>
              <a:rPr lang="en-US" altLang="zh-TW" dirty="0" err="1">
                <a:latin typeface="+mj-lt"/>
              </a:rPr>
              <a:t>nV</a:t>
            </a:r>
            <a:r>
              <a:rPr lang="en-US" altLang="zh-TW" dirty="0">
                <a:latin typeface="+mj-lt"/>
              </a:rPr>
              <a:t> Jetson Nano Mar 19 @</a:t>
            </a:r>
            <a:r>
              <a:rPr lang="en-US" altLang="zh-TW" dirty="0" err="1">
                <a:latin typeface="+mj-lt"/>
              </a:rPr>
              <a:t>nV</a:t>
            </a:r>
            <a:r>
              <a:rPr lang="en-US" altLang="zh-TW" dirty="0">
                <a:latin typeface="+mj-lt"/>
              </a:rPr>
              <a:t> GTC’19 San Jose, US$129 (US$99 Devkit), 0.5TFLOP </a:t>
            </a:r>
            <a:endParaRPr lang="zh-TW" altLang="en-US" dirty="0">
              <a:latin typeface="+mj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2684249-6FE0-450E-831F-16A23BB25CC8}"/>
              </a:ext>
            </a:extLst>
          </p:cNvPr>
          <p:cNvSpPr txBox="1"/>
          <p:nvPr/>
        </p:nvSpPr>
        <p:spPr>
          <a:xfrm>
            <a:off x="187445" y="3590798"/>
            <a:ext cx="8956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Intel NCS1 </a:t>
            </a:r>
            <a:r>
              <a:rPr lang="en-US" altLang="zh-TW" dirty="0" err="1">
                <a:latin typeface="+mj-lt"/>
              </a:rPr>
              <a:t>Movidius</a:t>
            </a:r>
            <a:r>
              <a:rPr lang="en-US" altLang="zh-TW" dirty="0">
                <a:latin typeface="+mj-lt"/>
              </a:rPr>
              <a:t> Myriad 2 VPU Jul’17 , US$79, 0.15TFLOP (FP16), 1TOPS (INT8)</a:t>
            </a:r>
          </a:p>
          <a:p>
            <a:r>
              <a:rPr lang="en-US" altLang="zh-TW" dirty="0">
                <a:latin typeface="+mj-lt"/>
              </a:rPr>
              <a:t>Intel NCS2 </a:t>
            </a:r>
            <a:r>
              <a:rPr lang="en-US" altLang="zh-TW" dirty="0" err="1">
                <a:latin typeface="+mj-lt"/>
              </a:rPr>
              <a:t>Movidius</a:t>
            </a:r>
            <a:r>
              <a:rPr lang="en-US" altLang="zh-TW" dirty="0">
                <a:latin typeface="+mj-lt"/>
              </a:rPr>
              <a:t> Myriad X VPU Nov’18, US$99, 1TFLOPS (FP16), 4TOPS (INT8)</a:t>
            </a:r>
            <a:endParaRPr lang="zh-TW" altLang="en-US" dirty="0"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85332B9-D43D-4989-B850-C09E5A2D710A}"/>
              </a:ext>
            </a:extLst>
          </p:cNvPr>
          <p:cNvSpPr txBox="1"/>
          <p:nvPr/>
        </p:nvSpPr>
        <p:spPr>
          <a:xfrm>
            <a:off x="293857" y="4278277"/>
            <a:ext cx="6975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Google Edge TPU Dev Board, US$150, Jul’18, Coral Mar’19</a:t>
            </a:r>
          </a:p>
          <a:p>
            <a:r>
              <a:rPr lang="en-US" altLang="zh-TW" dirty="0">
                <a:latin typeface="+mj-lt"/>
              </a:rPr>
              <a:t>Google Edge TPU USB, US$ 75, Jul’18, Coral Mar’19</a:t>
            </a:r>
            <a:endParaRPr lang="zh-TW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7178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B97F2-63E8-426F-8A24-1EB353112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BAA4EC5E-3A53-47EB-B993-C67A795D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60" y="1394637"/>
            <a:ext cx="1761201" cy="115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23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BF2E09-E5BA-462D-9679-E9108CBB6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00178E-068C-4BBD-A746-EEE8272E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884" y="2001484"/>
            <a:ext cx="3607298" cy="360729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C0DA556-00CA-4D84-94FB-C2AA0F0E4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944" y="3640444"/>
            <a:ext cx="1937252" cy="177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21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407772-CBB4-4F25-8BDF-C6A6CE6D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FB93661-1102-4A39-A68C-47FEF545CD32}"/>
              </a:ext>
            </a:extLst>
          </p:cNvPr>
          <p:cNvGrpSpPr>
            <a:grpSpLocks noChangeAspect="1"/>
          </p:cNvGrpSpPr>
          <p:nvPr/>
        </p:nvGrpSpPr>
        <p:grpSpPr>
          <a:xfrm>
            <a:off x="1546477" y="4247797"/>
            <a:ext cx="4673348" cy="883579"/>
            <a:chOff x="2615854" y="1901901"/>
            <a:chExt cx="4889214" cy="92439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F1F3724-DB27-449B-B68B-9E0934DBA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854" y="1941750"/>
              <a:ext cx="726785" cy="716500"/>
            </a:xfrm>
            <a:prstGeom prst="rect">
              <a:avLst/>
            </a:prstGeom>
          </p:spPr>
        </p:pic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896479A-3913-478F-9C00-754ED79925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58771" y="1940024"/>
              <a:ext cx="927774" cy="848146"/>
              <a:chOff x="2534884" y="2001484"/>
              <a:chExt cx="3945971" cy="3607298"/>
            </a:xfrm>
          </p:grpSpPr>
          <p:pic>
            <p:nvPicPr>
              <p:cNvPr id="5" name="Picture 6" descr="ãmoneda de 0.05 centavos de dolarãçåçæå°çµæ">
                <a:extLst>
                  <a:ext uri="{FF2B5EF4-FFF2-40B4-BE49-F238E27FC236}">
                    <a16:creationId xmlns:a16="http://schemas.microsoft.com/office/drawing/2014/main" id="{014C8BBE-8034-4111-A507-A8CDF8509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4884" y="2001484"/>
                <a:ext cx="3607298" cy="36072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C192A18A-FC71-4107-9072-8543881E0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82680">
                <a:off x="4486828" y="3646369"/>
                <a:ext cx="1994027" cy="1770249"/>
              </a:xfrm>
              <a:prstGeom prst="rect">
                <a:avLst/>
              </a:prstGeom>
            </p:spPr>
          </p:pic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AB38396F-1DE8-4C27-A92B-9E81B337BD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04158" y="1901901"/>
              <a:ext cx="1500910" cy="924392"/>
              <a:chOff x="1002680" y="4947223"/>
              <a:chExt cx="2401381" cy="1478981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283CF6E4-0A5D-414E-A845-4886C77650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2680" y="4947223"/>
                <a:ext cx="1491805" cy="1478981"/>
              </a:xfrm>
              <a:prstGeom prst="rect">
                <a:avLst/>
              </a:prstGeom>
            </p:spPr>
          </p:pic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9C750AEF-5D1C-4A48-9F46-4019237706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399903">
                <a:off x="2028569" y="5022376"/>
                <a:ext cx="1375492" cy="13810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48161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9BDB2-ADFA-4FC4-9F75-5541AA42D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AFB8D2-64FA-482A-945A-F48EF91A1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60" y="3361680"/>
            <a:ext cx="3425991" cy="272800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A71B680-2434-4645-9745-D89DCD423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20" y="3481799"/>
            <a:ext cx="4191000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6E2A53A-8E9A-408F-BD74-62091B5A2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51" y="300961"/>
            <a:ext cx="4191000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ED66971-18D8-408D-BA75-15D1A9BFC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160" y="2770560"/>
            <a:ext cx="2012760" cy="118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08083CA-249F-459F-B19F-58CEA68EB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880" y="1740239"/>
            <a:ext cx="2040119" cy="22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D724E63-CF33-4D94-9B88-C9038527D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280" y="2770560"/>
            <a:ext cx="2160720" cy="13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907D36F-259A-4DDF-A4A3-2066CAEE56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5873" y="2885831"/>
            <a:ext cx="2318492" cy="181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30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5">
            <a:extLst>
              <a:ext uri="{FF2B5EF4-FFF2-40B4-BE49-F238E27FC236}">
                <a16:creationId xmlns:a16="http://schemas.microsoft.com/office/drawing/2014/main" id="{0705C576-1DDE-4E3A-8668-538FBF53E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pic>
        <p:nvPicPr>
          <p:cNvPr id="3075" name="Picture 7">
            <a:extLst>
              <a:ext uri="{FF2B5EF4-FFF2-40B4-BE49-F238E27FC236}">
                <a16:creationId xmlns:a16="http://schemas.microsoft.com/office/drawing/2014/main" id="{5AD8E478-2B24-4A4D-A991-793789DDC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769938"/>
            <a:ext cx="7881937" cy="531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Rectangle 2">
            <a:extLst>
              <a:ext uri="{FF2B5EF4-FFF2-40B4-BE49-F238E27FC236}">
                <a16:creationId xmlns:a16="http://schemas.microsoft.com/office/drawing/2014/main" id="{C4A04892-DF70-4051-B391-3ACAB9E3DAE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28738"/>
            <a:ext cx="5456238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1" descr="SNAGHTML9c0efd">
            <a:extLst>
              <a:ext uri="{FF2B5EF4-FFF2-40B4-BE49-F238E27FC236}">
                <a16:creationId xmlns:a16="http://schemas.microsoft.com/office/drawing/2014/main" id="{A1575F6B-695D-4A17-B1B0-75F44917C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5" y="5092700"/>
            <a:ext cx="3725863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werchip+len">
  <a:themeElements>
    <a:clrScheme name="3_Device Shipment Forecast Update_PTC_Marketi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vice Shipment Forecast Update_PTC_Marketing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0F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>
              <a:solidFill>
                <a:srgbClr val="3465A4"/>
              </a:solidFill>
              <a:round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wrap="none" anchor="ctr" anchorCtr="1"/>
      <a:lstStyle>
        <a:defPPr algn="ctr">
          <a:defRPr sz="1050" normalizeH="1" dirty="0" smtClean="0">
            <a:solidFill>
              <a:srgbClr val="FFFFFF"/>
            </a:solidFill>
            <a:latin typeface="Aharoni" panose="02010803020104030203" pitchFamily="2" charset="-79"/>
            <a:cs typeface="Aharoni" panose="02010803020104030203" pitchFamily="2" charset="-79"/>
          </a:defRPr>
        </a:defPPr>
      </a:lstStyle>
    </a:spDef>
  </a:objectDefaults>
  <a:extraClrSchemeLst>
    <a:extraClrScheme>
      <a:clrScheme name="3_Device Shipment Forecast Update_PTC_Market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TC Blue Sky.potx" id="{94C5DE9B-7FD6-4FBF-8DF5-0B0E67F13EF7}" vid="{88C7230F-E89A-44B0-8BE3-8C5F4900B56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PTC Blue Sky</Template>
  <TotalTime>1088</TotalTime>
  <Words>232</Words>
  <Application>Microsoft Office PowerPoint</Application>
  <PresentationFormat>如螢幕大小 (4:3)</PresentationFormat>
  <Paragraphs>45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標楷體</vt:lpstr>
      <vt:lpstr>Aharoni</vt:lpstr>
      <vt:lpstr>Arial</vt:lpstr>
      <vt:lpstr>Calibri</vt:lpstr>
      <vt:lpstr>powerchip+len</vt:lpstr>
      <vt:lpstr>A Multiplicity of Edge/AIoT Solutions</vt:lpstr>
      <vt:lpstr>Inference Accelerator @ Edge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Multiplicity of Edge/AIoT Solutions</dc:title>
  <dc:subject>Len Koh 葛永年</dc:subject>
  <dc:creator>許麗娟 Sophie Hsu</dc:creator>
  <cp:lastModifiedBy>許麗娟 Sophie Hsu</cp:lastModifiedBy>
  <cp:revision>59</cp:revision>
  <cp:lastPrinted>2015-10-30T07:31:15Z</cp:lastPrinted>
  <dcterms:created xsi:type="dcterms:W3CDTF">2019-05-25T04:15:47Z</dcterms:created>
  <dcterms:modified xsi:type="dcterms:W3CDTF">2019-05-26T11:18:56Z</dcterms:modified>
</cp:coreProperties>
</file>